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714" r:id="rId2"/>
    <p:sldId id="703" r:id="rId3"/>
    <p:sldId id="555" r:id="rId4"/>
    <p:sldId id="715" r:id="rId5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EA8010"/>
    <a:srgbClr val="231F20"/>
    <a:srgbClr val="91BA5B"/>
    <a:srgbClr val="A6A6A6"/>
    <a:srgbClr val="5B9BD5"/>
    <a:srgbClr val="A9D18E"/>
    <a:srgbClr val="FFC000"/>
    <a:srgbClr val="FF8A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62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>
                <a:effectLst/>
                <a:latin typeface="微软雅黑" panose="020B0503020204020204" charset="-122"/>
                <a:ea typeface="微软雅黑" panose="020B0503020204020204" charset="-122"/>
              </a:rPr>
              <a:t>风险及应对分析</a:t>
            </a: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  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双保障体系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32"/>
          <p:cNvCxnSpPr>
            <a:stCxn id="22" idx="4"/>
          </p:cNvCxnSpPr>
          <p:nvPr/>
        </p:nvCxnSpPr>
        <p:spPr>
          <a:xfrm flipH="1">
            <a:off x="6090285" y="3139440"/>
            <a:ext cx="5715" cy="285115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63103" y="2372360"/>
            <a:ext cx="7915275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风险及应对分析</a:t>
            </a:r>
          </a:p>
        </p:txBody>
      </p:sp>
      <p:sp>
        <p:nvSpPr>
          <p:cNvPr id="36868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资金安全和质量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保障</a:t>
            </a:r>
          </a:p>
        </p:txBody>
      </p:sp>
      <p:grpSp>
        <p:nvGrpSpPr>
          <p:cNvPr id="36870" name="Group 6"/>
          <p:cNvGrpSpPr/>
          <p:nvPr/>
        </p:nvGrpSpPr>
        <p:grpSpPr bwMode="auto">
          <a:xfrm>
            <a:off x="5296218" y="1572260"/>
            <a:ext cx="1599565" cy="1598295"/>
            <a:chOff x="5090614" y="2979894"/>
            <a:chExt cx="2010773" cy="2010773"/>
          </a:xfrm>
        </p:grpSpPr>
        <p:grpSp>
          <p:nvGrpSpPr>
            <p:cNvPr id="36891" name="Group 7"/>
            <p:cNvGrpSpPr/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248" y="3019554"/>
                <a:ext cx="1931505" cy="193145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240469"/>
              <a:ext cx="1508280" cy="4042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保障体系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94130" y="3239770"/>
            <a:ext cx="4813300" cy="655320"/>
            <a:chOff x="2038" y="5102"/>
            <a:chExt cx="7580" cy="1032"/>
          </a:xfrm>
        </p:grpSpPr>
        <p:sp>
          <p:nvSpPr>
            <p:cNvPr id="36" name="Rectangle 35"/>
            <p:cNvSpPr/>
            <p:nvPr/>
          </p:nvSpPr>
          <p:spPr>
            <a:xfrm>
              <a:off x="2038" y="5340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2396" y="5102"/>
              <a:ext cx="7222" cy="1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0170" tIns="46990" rIns="90170" bIns="4699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法律保障：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律师事务所对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公司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产品、资金安全、资金用途给予最权威的法律认证</a:t>
              </a:r>
              <a:endParaRPr lang="en-US" altLang="ko-KR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778908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油品质量如何保障？</a:t>
            </a:r>
          </a:p>
        </p:txBody>
      </p:sp>
      <p:pic>
        <p:nvPicPr>
          <p:cNvPr id="3" name="图片 2" descr="保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85" y="1717675"/>
            <a:ext cx="748030" cy="748030"/>
          </a:xfrm>
          <a:prstGeom prst="rect">
            <a:avLst/>
          </a:prstGeom>
        </p:spPr>
      </p:pic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14185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资金安全如何保障？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8195" y="1769745"/>
            <a:ext cx="1206500" cy="1203960"/>
            <a:chOff x="1733" y="4452"/>
            <a:chExt cx="1900" cy="1896"/>
          </a:xfrm>
        </p:grpSpPr>
        <p:sp>
          <p:nvSpPr>
            <p:cNvPr id="24" name="Oval 23"/>
            <p:cNvSpPr/>
            <p:nvPr/>
          </p:nvSpPr>
          <p:spPr>
            <a:xfrm>
              <a:off x="1733" y="4452"/>
              <a:ext cx="1900" cy="1897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5" name="图片 4" descr="C:\Users\DELL\Desktop\资金安全.png资金安全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89" y="4905"/>
              <a:ext cx="988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9878695" y="1769745"/>
            <a:ext cx="1206500" cy="1203960"/>
            <a:chOff x="8650" y="4452"/>
            <a:chExt cx="1900" cy="1896"/>
          </a:xfrm>
        </p:grpSpPr>
        <p:sp>
          <p:nvSpPr>
            <p:cNvPr id="31" name="Oval 30"/>
            <p:cNvSpPr/>
            <p:nvPr/>
          </p:nvSpPr>
          <p:spPr>
            <a:xfrm>
              <a:off x="8650" y="4452"/>
              <a:ext cx="1900" cy="1897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8" name="图片 7" descr="C:\Users\DELL\Desktop\质量保障.png质量保障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106" y="4906"/>
              <a:ext cx="988" cy="988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294130" y="3917315"/>
            <a:ext cx="4813300" cy="648970"/>
            <a:chOff x="2038" y="6169"/>
            <a:chExt cx="7580" cy="1022"/>
          </a:xfrm>
        </p:grpSpPr>
        <p:sp>
          <p:nvSpPr>
            <p:cNvPr id="34" name="Rectangle 35"/>
            <p:cNvSpPr/>
            <p:nvPr/>
          </p:nvSpPr>
          <p:spPr>
            <a:xfrm>
              <a:off x="2038" y="6402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396" y="6169"/>
              <a:ext cx="7222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资金安全保障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森科能源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(SU)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上市集团百亿资金担保，</a:t>
              </a:r>
              <a:r>
                <a:rPr lang="zh-CN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8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家国内外银行合作，国内平安保险公司承保</a:t>
              </a:r>
              <a:endParaRPr lang="en-US" altLang="ko-KR" sz="12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94130" y="4591685"/>
            <a:ext cx="4812665" cy="648970"/>
            <a:chOff x="2038" y="7231"/>
            <a:chExt cx="7579" cy="1022"/>
          </a:xfrm>
        </p:grpSpPr>
        <p:sp>
          <p:nvSpPr>
            <p:cNvPr id="35" name="文本框 34"/>
            <p:cNvSpPr txBox="1"/>
            <p:nvPr/>
          </p:nvSpPr>
          <p:spPr>
            <a:xfrm>
              <a:off x="2394" y="7231"/>
              <a:ext cx="7223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软件应用保障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10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年以上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BAT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背景团队研发出品，云服务器布局全国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18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个省市地区，强大的技术服务团队支撑。</a:t>
              </a:r>
              <a:endParaRPr lang="en-US" altLang="ko-KR" sz="12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0" name="Rectangle 35"/>
            <p:cNvSpPr/>
            <p:nvPr/>
          </p:nvSpPr>
          <p:spPr>
            <a:xfrm>
              <a:off x="2038" y="7464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94130" y="5354320"/>
            <a:ext cx="4813300" cy="472440"/>
            <a:chOff x="2038" y="8432"/>
            <a:chExt cx="7580" cy="744"/>
          </a:xfrm>
        </p:grpSpPr>
        <p:sp>
          <p:nvSpPr>
            <p:cNvPr id="37" name="文本框 36"/>
            <p:cNvSpPr txBox="1"/>
            <p:nvPr/>
          </p:nvSpPr>
          <p:spPr>
            <a:xfrm>
              <a:off x="2394" y="8432"/>
              <a:ext cx="7224" cy="744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用户隐私安全保障：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严格的权限管理系统，保障用户隐私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Rectangle 35"/>
            <p:cNvSpPr/>
            <p:nvPr/>
          </p:nvSpPr>
          <p:spPr>
            <a:xfrm>
              <a:off x="2038" y="8526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89320" y="3239770"/>
            <a:ext cx="4530725" cy="655320"/>
            <a:chOff x="9432" y="5102"/>
            <a:chExt cx="7135" cy="1032"/>
          </a:xfrm>
        </p:grpSpPr>
        <p:sp>
          <p:nvSpPr>
            <p:cNvPr id="16" name="文本框 15"/>
            <p:cNvSpPr txBox="1"/>
            <p:nvPr/>
          </p:nvSpPr>
          <p:spPr>
            <a:xfrm>
              <a:off x="9432" y="5102"/>
              <a:ext cx="6750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高质量的合作油站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支持的加油站均为中石油、中石化及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获得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西航石化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认证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的油品质量合格的加油站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7" name="Rectangle 35"/>
            <p:cNvSpPr/>
            <p:nvPr/>
          </p:nvSpPr>
          <p:spPr>
            <a:xfrm>
              <a:off x="16447" y="5340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36005" y="3914140"/>
            <a:ext cx="4384040" cy="655320"/>
            <a:chOff x="9663" y="6203"/>
            <a:chExt cx="6904" cy="1032"/>
          </a:xfrm>
        </p:grpSpPr>
        <p:sp>
          <p:nvSpPr>
            <p:cNvPr id="18" name="文本框 17"/>
            <p:cNvSpPr txBox="1"/>
            <p:nvPr/>
          </p:nvSpPr>
          <p:spPr>
            <a:xfrm>
              <a:off x="9663" y="6203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用户考评系统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完善的用户反馈体系，认真采纳客户建议，对油站合作关系根据考评体系做出调整</a:t>
              </a:r>
            </a:p>
          </p:txBody>
        </p:sp>
        <p:sp>
          <p:nvSpPr>
            <p:cNvPr id="19" name="Rectangle 35"/>
            <p:cNvSpPr/>
            <p:nvPr/>
          </p:nvSpPr>
          <p:spPr>
            <a:xfrm>
              <a:off x="16447" y="6441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36005" y="4588510"/>
            <a:ext cx="4384040" cy="655320"/>
            <a:chOff x="9663" y="6308"/>
            <a:chExt cx="6904" cy="1032"/>
          </a:xfrm>
        </p:grpSpPr>
        <p:sp>
          <p:nvSpPr>
            <p:cNvPr id="40" name="文本框 39"/>
            <p:cNvSpPr txBox="1"/>
            <p:nvPr/>
          </p:nvSpPr>
          <p:spPr>
            <a:xfrm>
              <a:off x="9663" y="6308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第三方机构检测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为客户提供的油品经专业第三方机构检测（SGS），保证油品质量、数量、品质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1" name="Rectangle 35"/>
            <p:cNvSpPr/>
            <p:nvPr/>
          </p:nvSpPr>
          <p:spPr>
            <a:xfrm>
              <a:off x="16447" y="6546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46609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招商合作电话：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13261504251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183</Words>
  <Application>Microsoft Macintosh PowerPoint</Application>
  <PresentationFormat>自定义</PresentationFormat>
  <Paragraphs>25</Paragraphs>
  <Slides>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5" baseType="lpstr"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275</cp:revision>
  <dcterms:created xsi:type="dcterms:W3CDTF">2015-12-02T02:04:00Z</dcterms:created>
  <dcterms:modified xsi:type="dcterms:W3CDTF">2017-05-18T03:17:32Z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